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0A5F-4E0A-6C1A-52CA-D35E34E18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FFA30-D3E0-220E-EB86-E9450DF14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1FAE4-1EBC-0DAE-39F3-8BE9E4A4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0E476-E1F1-3793-8CF5-6212FB5B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5D168-3D27-3B0D-BC66-B8C4FE7A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5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4E963-D599-6941-4C7A-5B98896E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690CC-8A7F-C1CC-BB55-BA03F5085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75D18-CB8C-4E53-4F35-9E5FAD50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8E181-0DB9-070A-2953-F36D5F71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6FAC9-6D15-263A-6B55-9436E920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9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8D310C-B3B2-1008-13BC-B1D8CBCCF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48D17-3944-D0BB-62BD-883588505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0FF41-49A9-BAD0-5D95-FDF24E64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9EBE1-E8CC-3391-012F-37CA8B1C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A48C4-BD5C-2CE0-44FE-1AAD3D3F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2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22E7-5023-1334-A80F-CD8C89E4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C6E9-2F09-D42D-0353-98B85A42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668D9-70A9-24D5-87F9-A8F9BF0D8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5A21-3A1B-839A-52C0-D4F1CC22C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2C381-42E7-EABB-0CB1-51ADB69A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64763-BD33-7DD0-94E2-07E2ECD70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CCFAF-4607-84E0-1689-26B90046B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04FBB-1DF6-4F6F-932B-4DA35E28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DF84E-50B2-A513-1C63-05A2FAB3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2220E-6EE9-5462-39DB-CCEFE1AB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C7D7-233C-97C3-3460-098EC624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4012-7922-8732-F23B-001CB0AB1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56A67-D4E2-C008-640D-F06A28DF3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7CEEB-ACF1-4875-AAB9-C74475D4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B021D-1598-CBC1-A214-B7F9F6CB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AADE0-C0DD-DD39-E993-AC0405DB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6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6FAC-9FAC-2BCA-D17F-2E122FE24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72BB5-E4E5-28C0-DD3F-56018E5BD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0646F-2FBF-7BB8-BC64-34017B602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88199-F9D4-E9B1-4891-6A1BDD920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29F271-4E68-4333-C0CC-9230647DE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4EE06-959E-EDBC-2710-B86CBE09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01BF5-412C-AB04-F6CC-2E842E348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7C5FF6-DB07-BB95-BDC7-6D3F26D2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4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7AB68-6B31-7B76-4305-6CDD4B24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ACF84-25B1-35B1-5B30-A3677808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3950D-5013-939D-D403-7B4F01E9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8D917-4CA3-D4DB-C08B-720E0213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9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95803E-4E3A-2F27-6FA8-3CB6EB32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731682-3718-FDC8-FBF7-590F87B1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D02BC-4303-D335-661B-91A190D8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7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FDE31-E69F-AF3A-B6BD-DB566751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8662A-E4B0-F7CF-9D51-8A1A65EC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5DBD2-C417-8D87-BD6C-06381E92B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56BB9-949D-F477-11A0-523E779B7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C2886-DD81-914C-CE7D-F0475B7A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477EE-DE97-67E2-717D-B8A95D3A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7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A210-984F-F93C-008F-FB38D166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157613-E01D-EB21-409D-A41D58EC0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CF116-53D4-CA7C-81C2-944D7879B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C3602-FC8F-1689-4A37-37937042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EE4FE-BAF9-1E72-C031-3A9690F7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69E4E-C46E-1690-1769-C623D258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7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B77D2-B843-E00A-95AF-4297010FA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58BEA-C474-2E4A-DDF7-690DF2B71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AAA3F-289F-E7AD-A2C1-E09A67DB3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15A28-F25B-4525-89E1-EA55FEBAB5D9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9C06D-CAD6-C460-5B0D-60DA5601E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0C14C-16E3-01C6-D49B-665F218CF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9B82-6687-47EC-B644-B9AC7275C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6BB3-A73D-132C-4FF7-5779BADF2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Fed Half Wave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51FAC-0918-FAAD-8A57-53A9610C88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Dipole Wire Antenna</a:t>
            </a:r>
          </a:p>
        </p:txBody>
      </p:sp>
      <p:pic>
        <p:nvPicPr>
          <p:cNvPr id="5" name="slideshowintro">
            <a:hlinkClick r:id="" action="ppaction://media"/>
            <a:extLst>
              <a:ext uri="{FF2B5EF4-FFF2-40B4-BE49-F238E27FC236}">
                <a16:creationId xmlns:a16="http://schemas.microsoft.com/office/drawing/2014/main" id="{E2536753-992C-65FF-D1AE-FC58BCA807E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8749" y="561573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4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F5C99C-6E72-7844-C7F4-BB6C1687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210" y="1710987"/>
            <a:ext cx="9062043" cy="343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2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F994-09C3-2275-5219-23C6EF08B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Impedance Matching Transformer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11240-33FD-E8B0-8745-F2FE650FA3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80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9268D-48AA-D5CF-6A42-F30E54B4E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58" y="722231"/>
            <a:ext cx="3410426" cy="3886742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2726F6-7768-555B-9695-368E05B8F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885669"/>
              </p:ext>
            </p:extLst>
          </p:nvPr>
        </p:nvGraphicFramePr>
        <p:xfrm>
          <a:off x="4829002" y="3078059"/>
          <a:ext cx="6845935" cy="2834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0810">
                  <a:extLst>
                    <a:ext uri="{9D8B030D-6E8A-4147-A177-3AD203B41FA5}">
                      <a16:colId xmlns:a16="http://schemas.microsoft.com/office/drawing/2014/main" val="531474516"/>
                    </a:ext>
                  </a:extLst>
                </a:gridCol>
                <a:gridCol w="2423795">
                  <a:extLst>
                    <a:ext uri="{9D8B030D-6E8A-4147-A177-3AD203B41FA5}">
                      <a16:colId xmlns:a16="http://schemas.microsoft.com/office/drawing/2014/main" val="570549475"/>
                    </a:ext>
                  </a:extLst>
                </a:gridCol>
                <a:gridCol w="1751330">
                  <a:extLst>
                    <a:ext uri="{9D8B030D-6E8A-4147-A177-3AD203B41FA5}">
                      <a16:colId xmlns:a16="http://schemas.microsoft.com/office/drawing/2014/main" val="13674806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Transformer Ratio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Impedance</a:t>
                      </a:r>
                      <a:endParaRPr lang="en-US" sz="1200" kern="1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(ohms)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kern="10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extLst>
                  <a:ext uri="{0D108BD9-81ED-4DB2-BD59-A6C34878D82A}">
                    <a16:rowId xmlns:a16="http://schemas.microsoft.com/office/drawing/2014/main" val="2728630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9:1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450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kern="10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extLst>
                  <a:ext uri="{0D108BD9-81ED-4DB2-BD59-A6C34878D82A}">
                    <a16:rowId xmlns:a16="http://schemas.microsoft.com/office/drawing/2014/main" val="1440562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16:1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800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kern="10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extLst>
                  <a:ext uri="{0D108BD9-81ED-4DB2-BD59-A6C34878D82A}">
                    <a16:rowId xmlns:a16="http://schemas.microsoft.com/office/drawing/2014/main" val="3145174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25:1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1250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kern="10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extLst>
                  <a:ext uri="{0D108BD9-81ED-4DB2-BD59-A6C34878D82A}">
                    <a16:rowId xmlns:a16="http://schemas.microsoft.com/office/drawing/2014/main" val="1489260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36:1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1800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kern="10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extLst>
                  <a:ext uri="{0D108BD9-81ED-4DB2-BD59-A6C34878D82A}">
                    <a16:rowId xmlns:a16="http://schemas.microsoft.com/office/drawing/2014/main" val="570592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49:1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2450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kern="10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extLst>
                  <a:ext uri="{0D108BD9-81ED-4DB2-BD59-A6C34878D82A}">
                    <a16:rowId xmlns:a16="http://schemas.microsoft.com/office/drawing/2014/main" val="4130782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64:1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00">
                          <a:effectLst/>
                        </a:rPr>
                        <a:t>3200</a:t>
                      </a:r>
                      <a:endParaRPr lang="en-US" sz="1200" kern="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kern="10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350" marR="133350" marT="95250" marB="95250" anchor="ctr"/>
                </a:tc>
                <a:extLst>
                  <a:ext uri="{0D108BD9-81ED-4DB2-BD59-A6C34878D82A}">
                    <a16:rowId xmlns:a16="http://schemas.microsoft.com/office/drawing/2014/main" val="390926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684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6646-19CF-B185-1D8C-9D5584C958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Transformer Construction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43CF0-60AE-3B34-4CEA-F44635EAE7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52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88A26B-79CF-48E7-46D4-5B3615EFC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419" y="524472"/>
            <a:ext cx="5097162" cy="580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43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0B88-CBD8-04B7-162F-FB038E28DE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41E4E-F875-8AE3-9F63-137CEEA8F3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E72E-B50B-E347-30D9-A6A06858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8318B-1E48-A414-D86D-EC3A305D6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Multi-band – 40, 20, 15, 10 without tuner. Add 12 and 17 with tuner</a:t>
            </a:r>
          </a:p>
          <a:p>
            <a:r>
              <a:rPr lang="en-US" dirty="0"/>
              <a:t>Efficient enough for QRP use</a:t>
            </a:r>
          </a:p>
          <a:p>
            <a:r>
              <a:rPr lang="en-US" dirty="0"/>
              <a:t>Easy to build whether using kit or discrete parts</a:t>
            </a:r>
          </a:p>
          <a:p>
            <a:r>
              <a:rPr lang="en-US" dirty="0"/>
              <a:t>Works well horizontally, vertically, or sloper</a:t>
            </a:r>
          </a:p>
          <a:p>
            <a:r>
              <a:rPr lang="en-US" dirty="0"/>
              <a:t>Radiator shape not critical</a:t>
            </a:r>
          </a:p>
          <a:p>
            <a:r>
              <a:rPr lang="en-US" dirty="0"/>
              <a:t>Low cost</a:t>
            </a:r>
          </a:p>
          <a:p>
            <a:r>
              <a:rPr lang="en-US" dirty="0"/>
              <a:t>Very portable</a:t>
            </a:r>
          </a:p>
        </p:txBody>
      </p:sp>
    </p:spTree>
    <p:extLst>
      <p:ext uri="{BB962C8B-B14F-4D97-AF65-F5344CB8AC3E}">
        <p14:creationId xmlns:p14="http://schemas.microsoft.com/office/powerpoint/2010/main" val="84144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B46-7060-987A-055B-D63E8E6A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FBBA3-0525-A599-7383-93851B7D9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may not be ideal as compared to mono band antennas</a:t>
            </a:r>
          </a:p>
          <a:p>
            <a:r>
              <a:rPr lang="en-US" dirty="0"/>
              <a:t>High voltages can exist on the ends</a:t>
            </a:r>
          </a:p>
          <a:p>
            <a:r>
              <a:rPr lang="en-US" dirty="0"/>
              <a:t>A few reports of RF in the shack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23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6A51-2F35-E1AE-7D55-38835E4391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EE2FC-6361-F76C-8BCB-E2A79C61B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41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B2634A-ADC4-31DD-CBB8-1D687C540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375" y="1279684"/>
            <a:ext cx="8560612" cy="454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7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28E9-E501-53CB-DAEE-08AD7B73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63A95-CBA1-59C8-59A9-4257FB6EE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The EFHW Antenna – the parts</a:t>
            </a:r>
          </a:p>
          <a:p>
            <a:r>
              <a:rPr lang="en-US" dirty="0"/>
              <a:t>The EFHW Schematic</a:t>
            </a:r>
          </a:p>
          <a:p>
            <a:r>
              <a:rPr lang="en-US" dirty="0"/>
              <a:t>Simplified Theory of Operation</a:t>
            </a:r>
          </a:p>
          <a:p>
            <a:r>
              <a:rPr lang="en-US" dirty="0"/>
              <a:t>The Impedance Matching Transformer</a:t>
            </a:r>
          </a:p>
          <a:p>
            <a:r>
              <a:rPr lang="en-US" dirty="0"/>
              <a:t>Construction of the Impedance Matching Transformer</a:t>
            </a:r>
          </a:p>
          <a:p>
            <a:r>
              <a:rPr lang="en-US" dirty="0"/>
              <a:t>To Counterpoise or Not</a:t>
            </a:r>
          </a:p>
          <a:p>
            <a:r>
              <a:rPr lang="en-US" dirty="0"/>
              <a:t>Pros and Cons</a:t>
            </a:r>
          </a:p>
        </p:txBody>
      </p:sp>
    </p:spTree>
    <p:extLst>
      <p:ext uri="{BB962C8B-B14F-4D97-AF65-F5344CB8AC3E}">
        <p14:creationId xmlns:p14="http://schemas.microsoft.com/office/powerpoint/2010/main" val="59467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F57B3-9802-08AC-FC7A-78712A1C9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DD126-4B2E-CB11-3C8E-E3B1C14D52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7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C86EC-158A-E5FE-83AE-958E92BFC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B894D-A31D-3BAE-52B7-16B8389E3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low cost antenna</a:t>
            </a:r>
          </a:p>
          <a:p>
            <a:r>
              <a:rPr lang="en-US" dirty="0"/>
              <a:t>Easy to deploy – maybe even portable!</a:t>
            </a:r>
          </a:p>
          <a:p>
            <a:r>
              <a:rPr lang="en-US" dirty="0"/>
              <a:t>Multi-band</a:t>
            </a:r>
          </a:p>
        </p:txBody>
      </p:sp>
    </p:spTree>
    <p:extLst>
      <p:ext uri="{BB962C8B-B14F-4D97-AF65-F5344CB8AC3E}">
        <p14:creationId xmlns:p14="http://schemas.microsoft.com/office/powerpoint/2010/main" val="4407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941A-51F5-C79C-AA00-8C7479DC4A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EFHW Antenna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54954-E713-2121-EF73-B41B74A1C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Parts</a:t>
            </a:r>
          </a:p>
        </p:txBody>
      </p:sp>
    </p:spTree>
    <p:extLst>
      <p:ext uri="{BB962C8B-B14F-4D97-AF65-F5344CB8AC3E}">
        <p14:creationId xmlns:p14="http://schemas.microsoft.com/office/powerpoint/2010/main" val="172668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FA16A1-AFA7-23A3-2BD5-8F8DC73EF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16" y="1258774"/>
            <a:ext cx="8760008" cy="41605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42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78AA6-7E42-F641-9029-A5599AE35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EFHW Antenna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8CF38-BADD-1706-AF12-B27D6B2C3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Schematic</a:t>
            </a:r>
          </a:p>
        </p:txBody>
      </p:sp>
    </p:spTree>
    <p:extLst>
      <p:ext uri="{BB962C8B-B14F-4D97-AF65-F5344CB8AC3E}">
        <p14:creationId xmlns:p14="http://schemas.microsoft.com/office/powerpoint/2010/main" val="134044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40CA6E-49E3-1D6A-EB7C-48E6D48EC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577" y="1927310"/>
            <a:ext cx="9570060" cy="31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03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CA8BA-E0A4-79F3-7082-108B7D886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Simplified Theory of Operation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40B03-59E1-9C51-7300-420EBEF378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1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181</Words>
  <Application>Microsoft Office PowerPoint</Application>
  <PresentationFormat>Widescreen</PresentationFormat>
  <Paragraphs>59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Office Theme</vt:lpstr>
      <vt:lpstr>End Fed Half Wave</vt:lpstr>
      <vt:lpstr>Table of Contents</vt:lpstr>
      <vt:lpstr>Overview</vt:lpstr>
      <vt:lpstr>Wanted …</vt:lpstr>
      <vt:lpstr>The EFHW Antenna</vt:lpstr>
      <vt:lpstr>PowerPoint Presentation</vt:lpstr>
      <vt:lpstr>The EFHW Antenna</vt:lpstr>
      <vt:lpstr>PowerPoint Presentation</vt:lpstr>
      <vt:lpstr>Simplified Theory of Operation</vt:lpstr>
      <vt:lpstr>PowerPoint Presentation</vt:lpstr>
      <vt:lpstr>Impedance Matching Transformer</vt:lpstr>
      <vt:lpstr>PowerPoint Presentation</vt:lpstr>
      <vt:lpstr>Transformer Construction</vt:lpstr>
      <vt:lpstr>PowerPoint Presentation</vt:lpstr>
      <vt:lpstr>Pros and Cons</vt:lpstr>
      <vt:lpstr>Pros</vt:lpstr>
      <vt:lpstr>Cons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Fed Half Wave</dc:title>
  <dc:creator>Todd Longfellow</dc:creator>
  <cp:lastModifiedBy>Todd Longfellow</cp:lastModifiedBy>
  <cp:revision>5</cp:revision>
  <dcterms:created xsi:type="dcterms:W3CDTF">2023-06-09T11:43:47Z</dcterms:created>
  <dcterms:modified xsi:type="dcterms:W3CDTF">2023-06-09T20:46:57Z</dcterms:modified>
</cp:coreProperties>
</file>